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9" r:id="rId3"/>
    <p:sldId id="282" r:id="rId4"/>
    <p:sldId id="292" r:id="rId5"/>
    <p:sldId id="290" r:id="rId6"/>
    <p:sldId id="291" r:id="rId7"/>
    <p:sldId id="295" r:id="rId8"/>
    <p:sldId id="296" r:id="rId9"/>
    <p:sldId id="297" r:id="rId10"/>
    <p:sldId id="288" r:id="rId11"/>
    <p:sldId id="300" r:id="rId12"/>
    <p:sldId id="286" r:id="rId13"/>
    <p:sldId id="294" r:id="rId14"/>
    <p:sldId id="299" r:id="rId15"/>
    <p:sldId id="301" r:id="rId16"/>
    <p:sldId id="30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  <a:srgbClr val="FFFF66"/>
    <a:srgbClr val="FFCC66"/>
    <a:srgbClr val="99FF66"/>
    <a:srgbClr val="FFCC00"/>
    <a:srgbClr val="FF6699"/>
    <a:srgbClr val="FF0066"/>
    <a:srgbClr val="FF99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0" autoAdjust="0"/>
    <p:restoredTop sz="94326" autoAdjust="0"/>
  </p:normalViewPr>
  <p:slideViewPr>
    <p:cSldViewPr>
      <p:cViewPr varScale="1">
        <p:scale>
          <a:sx n="94" d="100"/>
          <a:sy n="94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C6C6-4458-4564-A83F-CD590AAB2844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797-B1A1-4326-AA19-8E8DE027DF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C6C6-4458-4564-A83F-CD590AAB2844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797-B1A1-4326-AA19-8E8DE027DF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C6C6-4458-4564-A83F-CD590AAB2844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797-B1A1-4326-AA19-8E8DE027DF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C6C6-4458-4564-A83F-CD590AAB2844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797-B1A1-4326-AA19-8E8DE027DF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C6C6-4458-4564-A83F-CD590AAB2844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797-B1A1-4326-AA19-8E8DE027DF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C6C6-4458-4564-A83F-CD590AAB2844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797-B1A1-4326-AA19-8E8DE027DF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C6C6-4458-4564-A83F-CD590AAB2844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797-B1A1-4326-AA19-8E8DE027DF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C6C6-4458-4564-A83F-CD590AAB2844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797-B1A1-4326-AA19-8E8DE027DF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C6C6-4458-4564-A83F-CD590AAB2844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797-B1A1-4326-AA19-8E8DE027DF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C6C6-4458-4564-A83F-CD590AAB2844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797-B1A1-4326-AA19-8E8DE027DF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C6C6-4458-4564-A83F-CD590AAB2844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E797-B1A1-4326-AA19-8E8DE027DF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DC6C6-4458-4564-A83F-CD590AAB2844}" type="datetimeFigureOut">
              <a:rPr lang="pl-PL" smtClean="0"/>
              <a:pPr/>
              <a:t>2014-02-28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2E797-B1A1-4326-AA19-8E8DE027DFE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emf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28662" y="0"/>
            <a:ext cx="7531770" cy="2449412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rgbClr val="FFCC00"/>
                </a:solidFill>
                <a:latin typeface="wofHimal" pitchFamily="2" charset="0"/>
              </a:rPr>
              <a:t/>
            </a:r>
            <a:br>
              <a:rPr lang="pl-PL" sz="4800" b="1" dirty="0" smtClean="0">
                <a:solidFill>
                  <a:srgbClr val="FFCC00"/>
                </a:solidFill>
                <a:latin typeface="wofHimal" pitchFamily="2" charset="0"/>
              </a:rPr>
            </a:br>
            <a:r>
              <a:rPr lang="pl-PL" sz="4800" b="1" dirty="0" smtClean="0">
                <a:solidFill>
                  <a:srgbClr val="FFCC00"/>
                </a:solidFill>
                <a:latin typeface="wofHimal" pitchFamily="2" charset="0"/>
              </a:rPr>
              <a:t/>
            </a:r>
            <a:br>
              <a:rPr lang="pl-PL" sz="4800" b="1" dirty="0" smtClean="0">
                <a:solidFill>
                  <a:srgbClr val="FFCC00"/>
                </a:solidFill>
                <a:latin typeface="wofHimal" pitchFamily="2" charset="0"/>
              </a:rPr>
            </a:br>
            <a:r>
              <a:rPr lang="pl-PL" sz="4800" b="1" dirty="0" smtClean="0">
                <a:solidFill>
                  <a:srgbClr val="FFCC00"/>
                </a:solidFill>
                <a:latin typeface="wofHimal" pitchFamily="2" charset="0"/>
              </a:rPr>
              <a:t/>
            </a:r>
            <a:br>
              <a:rPr lang="pl-PL" sz="4800" b="1" dirty="0" smtClean="0">
                <a:solidFill>
                  <a:srgbClr val="FFCC00"/>
                </a:solidFill>
                <a:latin typeface="wofHimal" pitchFamily="2" charset="0"/>
              </a:rPr>
            </a:br>
            <a:r>
              <a:rPr lang="pl-PL" sz="4800" b="1" dirty="0" smtClean="0">
                <a:solidFill>
                  <a:srgbClr val="FFCC00"/>
                </a:solidFill>
                <a:latin typeface="wofHimal" pitchFamily="2" charset="0"/>
              </a:rPr>
              <a:t/>
            </a:r>
            <a:br>
              <a:rPr lang="pl-PL" sz="4800" b="1" dirty="0" smtClean="0">
                <a:solidFill>
                  <a:srgbClr val="FFCC00"/>
                </a:solidFill>
                <a:latin typeface="wofHimal" pitchFamily="2" charset="0"/>
              </a:rPr>
            </a:br>
            <a:r>
              <a:rPr lang="pl-PL" sz="1800" dirty="0" smtClean="0">
                <a:solidFill>
                  <a:srgbClr val="FFCC66"/>
                </a:solidFill>
                <a:latin typeface="Comic Sans MS" pitchFamily="66" charset="0"/>
                <a:cs typeface="Agent Orange" pitchFamily="2" charset="0"/>
              </a:rPr>
              <a:t/>
            </a:r>
            <a:br>
              <a:rPr lang="pl-PL" sz="1800" dirty="0" smtClean="0">
                <a:solidFill>
                  <a:srgbClr val="FFCC66"/>
                </a:solidFill>
                <a:latin typeface="Comic Sans MS" pitchFamily="66" charset="0"/>
                <a:cs typeface="Agent Orange" pitchFamily="2" charset="0"/>
              </a:rPr>
            </a:br>
            <a:r>
              <a:rPr lang="pl-PL" sz="4000" dirty="0" smtClean="0">
                <a:solidFill>
                  <a:srgbClr val="99FF66"/>
                </a:solidFill>
                <a:latin typeface="Cooper Black" pitchFamily="18" charset="0"/>
                <a:cs typeface="Agent Orange" pitchFamily="2" charset="0"/>
              </a:rPr>
              <a:t/>
            </a:r>
            <a:br>
              <a:rPr lang="pl-PL" sz="4000" dirty="0" smtClean="0">
                <a:solidFill>
                  <a:srgbClr val="99FF66"/>
                </a:solidFill>
                <a:latin typeface="Cooper Black" pitchFamily="18" charset="0"/>
                <a:cs typeface="Agent Orange" pitchFamily="2" charset="0"/>
              </a:rPr>
            </a:br>
            <a:r>
              <a:rPr lang="pl-PL" sz="4000" dirty="0" smtClean="0">
                <a:solidFill>
                  <a:srgbClr val="99FF66"/>
                </a:solidFill>
                <a:latin typeface="Cooper Black" pitchFamily="18" charset="0"/>
                <a:cs typeface="Agent Orange" pitchFamily="2" charset="0"/>
              </a:rPr>
              <a:t> 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b="1" dirty="0" smtClean="0">
                <a:solidFill>
                  <a:srgbClr val="FFCC00"/>
                </a:solidFill>
                <a:latin typeface="wofHimal" pitchFamily="2" charset="0"/>
              </a:rPr>
              <a:t/>
            </a:r>
            <a:br>
              <a:rPr lang="pl-PL" sz="4800" b="1" dirty="0" smtClean="0">
                <a:solidFill>
                  <a:srgbClr val="FFCC00"/>
                </a:solidFill>
                <a:latin typeface="wofHimal" pitchFamily="2" charset="0"/>
              </a:rPr>
            </a:br>
            <a:r>
              <a:rPr lang="pl-PL" sz="4800" b="1" dirty="0" smtClean="0">
                <a:solidFill>
                  <a:srgbClr val="FFCC00"/>
                </a:solidFill>
                <a:latin typeface="wofHimal" pitchFamily="2" charset="0"/>
              </a:rPr>
              <a:t/>
            </a:r>
            <a:br>
              <a:rPr lang="pl-PL" sz="4800" b="1" dirty="0" smtClean="0">
                <a:solidFill>
                  <a:srgbClr val="FFCC00"/>
                </a:solidFill>
                <a:latin typeface="wofHimal" pitchFamily="2" charset="0"/>
              </a:rPr>
            </a:br>
            <a:endParaRPr lang="pl-PL" sz="2800" b="1" dirty="0">
              <a:solidFill>
                <a:srgbClr val="FFCC00"/>
              </a:solidFill>
              <a:latin typeface="Kuba Reczny 2005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868" y="5286388"/>
            <a:ext cx="5246894" cy="880626"/>
          </a:xfrm>
        </p:spPr>
        <p:txBody>
          <a:bodyPr>
            <a:normAutofit fontScale="25000" lnSpcReduction="20000"/>
          </a:bodyPr>
          <a:lstStyle/>
          <a:p>
            <a:pPr algn="l"/>
            <a:endParaRPr lang="pl-PL" sz="4500" b="1" dirty="0" smtClean="0">
              <a:solidFill>
                <a:srgbClr val="FFCC00"/>
              </a:solidFill>
              <a:latin typeface="Kuba Reczny 2005" pitchFamily="2" charset="0"/>
            </a:endParaRPr>
          </a:p>
          <a:p>
            <a:r>
              <a:rPr lang="pl-PL" sz="9600" b="1" dirty="0" smtClean="0">
                <a:solidFill>
                  <a:srgbClr val="FFCC00"/>
                </a:solidFill>
                <a:latin typeface="Segoe Print" panose="02000600000000000000" pitchFamily="2" charset="0"/>
              </a:rPr>
              <a:t>Przedszkole  Miejskie  nr 4</a:t>
            </a:r>
            <a:br>
              <a:rPr lang="pl-PL" sz="9600" b="1" dirty="0" smtClean="0">
                <a:solidFill>
                  <a:srgbClr val="FFCC00"/>
                </a:solidFill>
                <a:latin typeface="Segoe Print" panose="02000600000000000000" pitchFamily="2" charset="0"/>
              </a:rPr>
            </a:br>
            <a:r>
              <a:rPr lang="pl-PL" sz="9600" b="1" dirty="0" smtClean="0">
                <a:solidFill>
                  <a:srgbClr val="FFCC00"/>
                </a:solidFill>
                <a:latin typeface="Segoe Print" panose="02000600000000000000" pitchFamily="2" charset="0"/>
              </a:rPr>
              <a:t>im. Jana Brzechwy </a:t>
            </a:r>
            <a:br>
              <a:rPr lang="pl-PL" sz="9600" b="1" dirty="0" smtClean="0">
                <a:solidFill>
                  <a:srgbClr val="FFCC00"/>
                </a:solidFill>
                <a:latin typeface="Segoe Print" panose="02000600000000000000" pitchFamily="2" charset="0"/>
              </a:rPr>
            </a:br>
            <a:r>
              <a:rPr lang="pl-PL" sz="9600" b="1" dirty="0" smtClean="0">
                <a:solidFill>
                  <a:srgbClr val="FFCC00"/>
                </a:solidFill>
                <a:latin typeface="Segoe Print" panose="02000600000000000000" pitchFamily="2" charset="0"/>
              </a:rPr>
              <a:t>w Będzinie</a:t>
            </a:r>
          </a:p>
          <a:p>
            <a:endParaRPr lang="pl-PL" sz="9600" b="1" dirty="0">
              <a:solidFill>
                <a:srgbClr val="FFCC00"/>
              </a:solidFill>
              <a:latin typeface="Comic Sans MS" pitchFamily="66" charset="0"/>
            </a:endParaRPr>
          </a:p>
          <a:p>
            <a:endParaRPr lang="pl-PL" sz="9600" b="1" dirty="0" smtClean="0">
              <a:solidFill>
                <a:srgbClr val="FFCC00"/>
              </a:solidFill>
              <a:latin typeface="Comic Sans MS" pitchFamily="66" charset="0"/>
            </a:endParaRPr>
          </a:p>
          <a:p>
            <a:endParaRPr lang="pl-PL" sz="9600" b="1" dirty="0">
              <a:solidFill>
                <a:srgbClr val="FFCC00"/>
              </a:solidFill>
              <a:latin typeface="Comic Sans MS" pitchFamily="66" charset="0"/>
            </a:endParaRPr>
          </a:p>
          <a:p>
            <a:endParaRPr lang="pl-PL" sz="9600" b="1" dirty="0" smtClean="0">
              <a:solidFill>
                <a:srgbClr val="FFCC00"/>
              </a:solidFill>
              <a:latin typeface="Comic Sans MS" pitchFamily="66" charset="0"/>
            </a:endParaRPr>
          </a:p>
          <a:p>
            <a:endParaRPr lang="pl-PL" sz="9600" b="1" dirty="0">
              <a:solidFill>
                <a:srgbClr val="FFCC00"/>
              </a:solidFill>
              <a:latin typeface="Comic Sans MS" pitchFamily="66" charset="0"/>
            </a:endParaRPr>
          </a:p>
          <a:p>
            <a:endParaRPr lang="pl-PL" sz="9600" b="1" dirty="0" smtClean="0">
              <a:solidFill>
                <a:srgbClr val="FFCC00"/>
              </a:solidFill>
              <a:latin typeface="Comic Sans MS" pitchFamily="66" charset="0"/>
            </a:endParaRPr>
          </a:p>
          <a:p>
            <a:endParaRPr lang="pl-PL" sz="9600" dirty="0" smtClean="0">
              <a:latin typeface="Comic Sans MS" pitchFamily="66" charset="0"/>
            </a:endParaRPr>
          </a:p>
          <a:p>
            <a:endParaRPr lang="pl-PL" sz="11200" b="1" dirty="0" smtClean="0">
              <a:solidFill>
                <a:srgbClr val="FFCC00"/>
              </a:solidFill>
              <a:latin typeface="wofJoker" pitchFamily="2" charset="0"/>
            </a:endParaRPr>
          </a:p>
          <a:p>
            <a:r>
              <a:rPr lang="pl-PL" dirty="0" smtClean="0"/>
              <a:t> </a:t>
            </a:r>
          </a:p>
          <a:p>
            <a:r>
              <a:rPr lang="pl-PL" i="1" dirty="0" smtClean="0"/>
              <a:t> </a:t>
            </a:r>
            <a:endParaRPr lang="pl-PL" dirty="0" smtClean="0"/>
          </a:p>
          <a:p>
            <a:r>
              <a:rPr lang="pl-PL" i="1" dirty="0" smtClean="0"/>
              <a:t> </a:t>
            </a:r>
            <a:endParaRPr lang="pl-PL" dirty="0" smtClean="0"/>
          </a:p>
          <a:p>
            <a:endParaRPr lang="pl-PL" dirty="0" smtClean="0"/>
          </a:p>
          <a:p>
            <a:pPr algn="l"/>
            <a:endParaRPr lang="pl-PL" dirty="0">
              <a:solidFill>
                <a:srgbClr val="FFFFCC"/>
              </a:solidFill>
            </a:endParaRPr>
          </a:p>
        </p:txBody>
      </p:sp>
      <p:pic>
        <p:nvPicPr>
          <p:cNvPr id="9" name="Obraz 8" descr="c:\Users\M\Downloads\img088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721" y="2285992"/>
            <a:ext cx="453650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458121" y="679222"/>
            <a:ext cx="740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BĘDĘ PRZEDSZKOLAKIEM</a:t>
            </a:r>
            <a:endParaRPr lang="pl-PL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05" y="664766"/>
            <a:ext cx="1038225" cy="102425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" name="Obraz 12" descr="http://www.fitnessclub-relaks.pl/wp-content/uploads/2012/10/klubowe-przedszkole-radom-fitness-spa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33" b="97167" l="0" r="5029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2649278"/>
            <a:ext cx="328768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http://www.fitnessclub-relaks.pl/wp-content/uploads/2012/10/klubowe-przedszkole-radom-fitness-spa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67" b="91167" l="9565" r="8956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0003" y="3212976"/>
            <a:ext cx="374881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gifynaforumanowi.blox.pl/resource/wtiipprvbi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602552"/>
            <a:ext cx="1368152" cy="837015"/>
          </a:xfrm>
          <a:prstGeom prst="rect">
            <a:avLst/>
          </a:prstGeom>
          <a:noFill/>
        </p:spPr>
      </p:pic>
      <p:pic>
        <p:nvPicPr>
          <p:cNvPr id="11" name="Picture 2" descr="http://grovit.cz/ZABAVNY_majka57/GIF/smajlici/pocasi/2/2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18399">
            <a:off x="3203848" y="1484784"/>
            <a:ext cx="1675046" cy="149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http://www.urszulanki-gandino.pl/MyImages/adap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295400"/>
            <a:ext cx="576072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http://www.urszulanki-gandino.pl/MyImages/adap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76072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http://www.urszulanki-gandino.pl/MyImages/adap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257300"/>
            <a:ext cx="576072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ttp://www.urszulanki-gandino.pl/MyImages/adap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295400"/>
            <a:ext cx="576072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http://www.urszulanki-gandino.pl/MyImages/adap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295400"/>
            <a:ext cx="576072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://www.mali.samarytanie.pl/images/stories/zapisy-do-przedszkol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040560" cy="28091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729552" y="2113474"/>
            <a:ext cx="1690320" cy="2616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Przedszkole Miejskie nr 4</a:t>
            </a:r>
            <a:endParaRPr lang="pl-PL" sz="1100" dirty="0"/>
          </a:p>
        </p:txBody>
      </p:sp>
      <p:sp>
        <p:nvSpPr>
          <p:cNvPr id="6" name="Prostokąt 5"/>
          <p:cNvSpPr/>
          <p:nvPr/>
        </p:nvSpPr>
        <p:spPr>
          <a:xfrm>
            <a:off x="1123496" y="3717032"/>
            <a:ext cx="7264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NA NOWY ROK SZKOLNY</a:t>
            </a:r>
          </a:p>
          <a:p>
            <a:pPr algn="ctr"/>
            <a:r>
              <a:rPr lang="pl-PL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2014/2015</a:t>
            </a:r>
          </a:p>
          <a:p>
            <a:pPr algn="ctr"/>
            <a:r>
              <a:rPr lang="pl-PL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Od 3 marca do 31 marca 2014 roku</a:t>
            </a:r>
            <a:endParaRPr lang="pl-PL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pi21koszalin.szkolnastrona.pl/container/dziek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176464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78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DLACZEGO WARTO, </a:t>
            </a:r>
            <a:r>
              <a:rPr lang="pl-P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ABY DZIECI KORZYSTAŁY Z EDUKACJI </a:t>
            </a:r>
            <a: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</a:t>
            </a:r>
            <a:b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pl-P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PRZEDSZKOLNEJ </a:t>
            </a:r>
            <a:r>
              <a:rPr lang="pl-P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br>
              <a:rPr lang="pl-PL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51520" y="3933056"/>
            <a:ext cx="8496944" cy="206210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600" i="1" dirty="0">
                <a:solidFill>
                  <a:srgbClr val="FFFFCC"/>
                </a:solidFill>
              </a:rPr>
              <a:t>Pierwsze lata życia dziecka to złoty okres w jego rozwoju. Większość wrodzonych umiejętności dziecka rozwija się intensywnie w wieku przedszkolnym, dotyczy to także zdolności uczenia się. Dlatego działania edukacyjne, pobudzanie rozwoju intelektualnego </a:t>
            </a:r>
            <a:br>
              <a:rPr lang="pl-PL" sz="1600" i="1" dirty="0">
                <a:solidFill>
                  <a:srgbClr val="FFFFCC"/>
                </a:solidFill>
              </a:rPr>
            </a:br>
            <a:r>
              <a:rPr lang="pl-PL" sz="1600" i="1" dirty="0">
                <a:solidFill>
                  <a:srgbClr val="FFFFCC"/>
                </a:solidFill>
              </a:rPr>
              <a:t>i społecznego dziecka, przynoszą najlepsze rezultaty właśnie w tym czasie. </a:t>
            </a:r>
            <a:endParaRPr lang="pl-PL" sz="1600" i="1" dirty="0" smtClean="0">
              <a:solidFill>
                <a:srgbClr val="FFFFCC"/>
              </a:solidFill>
            </a:endParaRPr>
          </a:p>
          <a:p>
            <a:pPr algn="ctr"/>
            <a:endParaRPr lang="pl-PL" sz="1600" i="1" dirty="0">
              <a:solidFill>
                <a:srgbClr val="FFFFCC"/>
              </a:solidFill>
            </a:endParaRPr>
          </a:p>
          <a:p>
            <a:pPr algn="ctr"/>
            <a:endParaRPr lang="pl-PL" sz="1600" i="1" dirty="0">
              <a:solidFill>
                <a:srgbClr val="FFFFCC"/>
              </a:solidFill>
            </a:endParaRPr>
          </a:p>
        </p:txBody>
      </p:sp>
      <p:pic>
        <p:nvPicPr>
          <p:cNvPr id="8" name="Obraz 7" descr="http://www.p20bydgoszcz.szkolnastrona.pl/container/8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2" b="89842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13312" y="1556792"/>
            <a:ext cx="38772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http://www.przedszkole1karczew.pl/var/m_8/87/87c/107284/138747-foto1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29324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857388"/>
          </a:xfrm>
        </p:spPr>
        <p:txBody>
          <a:bodyPr>
            <a:normAutofit/>
          </a:bodyPr>
          <a:lstStyle/>
          <a:p>
            <a:r>
              <a:rPr lang="pl-PL" sz="1400" dirty="0" smtClean="0">
                <a:solidFill>
                  <a:srgbClr val="FFFF00"/>
                </a:solidFill>
                <a:latin typeface="Crescent" pitchFamily="2" charset="0"/>
              </a:rPr>
              <a:t/>
            </a:r>
            <a:br>
              <a:rPr lang="pl-PL" sz="1400" dirty="0" smtClean="0">
                <a:solidFill>
                  <a:srgbClr val="FFFF00"/>
                </a:solidFill>
                <a:latin typeface="Crescent" pitchFamily="2" charset="0"/>
              </a:rPr>
            </a:br>
            <a:r>
              <a:rPr lang="pl-PL" sz="1400" dirty="0" smtClean="0">
                <a:solidFill>
                  <a:schemeClr val="bg1"/>
                </a:solidFill>
              </a:rPr>
              <a:t/>
            </a:r>
            <a:br>
              <a:rPr lang="pl-PL" sz="1400" dirty="0" smtClean="0">
                <a:solidFill>
                  <a:schemeClr val="bg1"/>
                </a:solidFill>
              </a:rPr>
            </a:b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0" name="Podtytuł 7"/>
          <p:cNvSpPr txBox="1">
            <a:spLocks/>
          </p:cNvSpPr>
          <p:nvPr/>
        </p:nvSpPr>
        <p:spPr>
          <a:xfrm>
            <a:off x="285720" y="5429264"/>
            <a:ext cx="4071966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280920" cy="1752600"/>
          </a:xfrm>
        </p:spPr>
        <p:txBody>
          <a:bodyPr>
            <a:normAutofit fontScale="25000" lnSpcReduction="20000"/>
          </a:bodyPr>
          <a:lstStyle/>
          <a:p>
            <a:pPr marL="285750" lvl="0" indent="-2857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l-PL" sz="6400" i="1" dirty="0">
                <a:solidFill>
                  <a:srgbClr val="FFFFCC"/>
                </a:solidFill>
              </a:rPr>
              <a:t>znaczna część możliwości intelektualnych kształtuje się w pierwszych latach życia,</a:t>
            </a:r>
          </a:p>
          <a:p>
            <a:pPr marL="285750" lvl="0" indent="-2857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l-PL" sz="6400" i="1" dirty="0">
                <a:solidFill>
                  <a:srgbClr val="FFFFCC"/>
                </a:solidFill>
              </a:rPr>
              <a:t>wczesna edukacja najefektywniej pomaga wyrównać szanse edukacyjne,</a:t>
            </a:r>
          </a:p>
          <a:p>
            <a:pPr marL="285750" lvl="0" indent="-2857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l-PL" sz="6400" i="1" dirty="0">
                <a:solidFill>
                  <a:srgbClr val="FFFFCC"/>
                </a:solidFill>
              </a:rPr>
              <a:t>umiejętności, które małe dzieci wyniosą z przedszkola, zaowocują w szkole </a:t>
            </a:r>
            <a:r>
              <a:rPr lang="pl-PL" sz="6400" i="1" dirty="0" smtClean="0">
                <a:solidFill>
                  <a:srgbClr val="FFFFCC"/>
                </a:solidFill>
              </a:rPr>
              <a:t>dzieci </a:t>
            </a:r>
            <a:r>
              <a:rPr lang="pl-PL" sz="6400" i="1" dirty="0">
                <a:solidFill>
                  <a:srgbClr val="FFFFCC"/>
                </a:solidFill>
              </a:rPr>
              <a:t>będą osiągać lepsze wyniki nauczania</a:t>
            </a:r>
            <a:r>
              <a:rPr lang="pl-PL" sz="6400" i="1" dirty="0" smtClean="0">
                <a:solidFill>
                  <a:srgbClr val="FFFFCC"/>
                </a:solidFill>
              </a:rPr>
              <a:t>,</a:t>
            </a:r>
            <a:endParaRPr lang="pl-PL" sz="6400" i="1" dirty="0" smtClean="0">
              <a:solidFill>
                <a:srgbClr val="FFFFCC"/>
              </a:solidFill>
            </a:endParaRPr>
          </a:p>
          <a:p>
            <a:pPr marL="285750" indent="-2857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l-PL" sz="6400" i="1" dirty="0">
                <a:solidFill>
                  <a:srgbClr val="FFFFCC"/>
                </a:solidFill>
              </a:rPr>
              <a:t>uczestnictwo w grupie przedszkolnej stwarza, zwłaszcza jedynakom, szczególną okazję do rozwijania dojrzałości </a:t>
            </a:r>
            <a:r>
              <a:rPr lang="pl-PL" sz="6400" i="1" dirty="0" smtClean="0">
                <a:solidFill>
                  <a:srgbClr val="FFFFCC"/>
                </a:solidFill>
              </a:rPr>
              <a:t>emocjonalnej - </a:t>
            </a:r>
            <a:r>
              <a:rPr lang="pl-PL" sz="6400" i="1" dirty="0">
                <a:solidFill>
                  <a:srgbClr val="FFFFCC"/>
                </a:solidFill>
              </a:rPr>
              <a:t>zgoda na dłuższe rozstanie z bliską osobą, akceptacja oczekiwania na swoją kolej, pokonywanie niepowodzeń, respektowanie poleceń, rozwijanie samodzielności; jednocześnie pozwala na budowanie pozytywnych relacji między rodziną </a:t>
            </a:r>
            <a:br>
              <a:rPr lang="pl-PL" sz="6400" i="1" dirty="0">
                <a:solidFill>
                  <a:srgbClr val="FFFFCC"/>
                </a:solidFill>
              </a:rPr>
            </a:br>
            <a:r>
              <a:rPr lang="pl-PL" sz="6400" i="1" dirty="0">
                <a:solidFill>
                  <a:srgbClr val="FFFFCC"/>
                </a:solidFill>
              </a:rPr>
              <a:t>a światem </a:t>
            </a:r>
            <a:r>
              <a:rPr lang="pl-PL" sz="6400" i="1" dirty="0" smtClean="0">
                <a:solidFill>
                  <a:srgbClr val="FFFFCC"/>
                </a:solidFill>
              </a:rPr>
              <a:t>zewnętrznym,</a:t>
            </a:r>
          </a:p>
          <a:p>
            <a:pPr marL="285750" indent="-285750" algn="just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l-PL" sz="6400" i="1" dirty="0" smtClean="0">
                <a:solidFill>
                  <a:srgbClr val="FFFFCC"/>
                </a:solidFill>
              </a:rPr>
              <a:t>grupa </a:t>
            </a:r>
            <a:r>
              <a:rPr lang="pl-PL" sz="6400" i="1" dirty="0">
                <a:solidFill>
                  <a:srgbClr val="FFFFCC"/>
                </a:solidFill>
              </a:rPr>
              <a:t>rówieśnicza i nawiązywane w niej pod kierunkiem nauczyciela relacje stanowią bardzo sprzyjające środowisko do rozwoju umiejętności językowych - wzbogacanie zasobu słów i jasne formułowanie swych myśli,</a:t>
            </a:r>
          </a:p>
          <a:p>
            <a:endParaRPr lang="pl-PL" dirty="0"/>
          </a:p>
        </p:txBody>
      </p:sp>
      <p:pic>
        <p:nvPicPr>
          <p:cNvPr id="6" name="Picture 2" descr="http://images.dlaprzedszkoli.eu/siodemka/dzieci(2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595624"/>
            <a:ext cx="330366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7"/>
          <p:cNvSpPr txBox="1">
            <a:spLocks/>
          </p:cNvSpPr>
          <p:nvPr/>
        </p:nvSpPr>
        <p:spPr>
          <a:xfrm>
            <a:off x="-500098" y="3284984"/>
            <a:ext cx="4071966" cy="1787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odtytuł 1"/>
          <p:cNvSpPr>
            <a:spLocks noGrp="1"/>
          </p:cNvSpPr>
          <p:nvPr>
            <p:ph type="subTitle" idx="1"/>
          </p:nvPr>
        </p:nvSpPr>
        <p:spPr>
          <a:xfrm>
            <a:off x="395536" y="693884"/>
            <a:ext cx="8136904" cy="1752600"/>
          </a:xfrm>
        </p:spPr>
        <p:txBody>
          <a:bodyPr>
            <a:no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i="1" dirty="0">
                <a:solidFill>
                  <a:srgbClr val="FFFFCC"/>
                </a:solidFill>
              </a:rPr>
              <a:t>wychowanie przedszkolne jest niezwykle cenną okazją do nabywania doświadczeń w trakcie zabawy, która jest dla dzieci intensywnym procesem uczenia się</a:t>
            </a:r>
            <a:r>
              <a:rPr lang="pl-PL" sz="1600" i="1" dirty="0" smtClean="0">
                <a:solidFill>
                  <a:srgbClr val="FFFFCC"/>
                </a:solidFill>
              </a:rPr>
              <a:t>,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i="1" dirty="0" smtClean="0">
                <a:solidFill>
                  <a:srgbClr val="FFFFCC"/>
                </a:solidFill>
              </a:rPr>
              <a:t>wychowanie </a:t>
            </a:r>
            <a:r>
              <a:rPr lang="pl-PL" sz="1600" i="1" dirty="0">
                <a:solidFill>
                  <a:srgbClr val="FFFFCC"/>
                </a:solidFill>
              </a:rPr>
              <a:t>przedszkolne pozwala wzbogacić wartości i doświadczenia wyniesione z domu </a:t>
            </a:r>
            <a:r>
              <a:rPr lang="pl-PL" sz="1600" i="1" dirty="0" smtClean="0">
                <a:solidFill>
                  <a:srgbClr val="FFFFCC"/>
                </a:solidFill>
              </a:rPr>
              <a:t/>
            </a:r>
            <a:br>
              <a:rPr lang="pl-PL" sz="1600" i="1" dirty="0" smtClean="0">
                <a:solidFill>
                  <a:srgbClr val="FFFFCC"/>
                </a:solidFill>
              </a:rPr>
            </a:br>
            <a:r>
              <a:rPr lang="pl-PL" sz="1600" i="1" dirty="0" smtClean="0">
                <a:solidFill>
                  <a:srgbClr val="FFFFCC"/>
                </a:solidFill>
              </a:rPr>
              <a:t>o </a:t>
            </a:r>
            <a:r>
              <a:rPr lang="pl-PL" sz="1600" i="1" dirty="0">
                <a:solidFill>
                  <a:srgbClr val="FFFFCC"/>
                </a:solidFill>
              </a:rPr>
              <a:t>doświadczenia rówieśników,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i="1" dirty="0">
                <a:solidFill>
                  <a:srgbClr val="FFFFCC"/>
                </a:solidFill>
              </a:rPr>
              <a:t>obecność dziecka w grupie przedszkolnej stwarza nauczycielom okazję do jego profesjonalnej obserwacji ewentualnego zauważania niepokojących </a:t>
            </a:r>
            <a:r>
              <a:rPr lang="pl-PL" sz="1600" i="1" dirty="0" err="1">
                <a:solidFill>
                  <a:srgbClr val="FFFFCC"/>
                </a:solidFill>
              </a:rPr>
              <a:t>zachowań</a:t>
            </a:r>
            <a:r>
              <a:rPr lang="pl-PL" sz="1600" i="1" dirty="0">
                <a:solidFill>
                  <a:srgbClr val="FFFFCC"/>
                </a:solidFill>
              </a:rPr>
              <a:t> czy niedostatku podstawowych </a:t>
            </a:r>
            <a:r>
              <a:rPr lang="pl-PL" sz="1600" i="1" dirty="0" smtClean="0">
                <a:solidFill>
                  <a:srgbClr val="FFFFCC"/>
                </a:solidFill>
              </a:rPr>
              <a:t>umiejętności - </a:t>
            </a:r>
            <a:r>
              <a:rPr lang="pl-PL" sz="1600" i="1" dirty="0">
                <a:solidFill>
                  <a:srgbClr val="FFFFCC"/>
                </a:solidFill>
              </a:rPr>
              <a:t>nauczyciel może rozwijać i korygować zaburzone funkcje dziecka,</a:t>
            </a:r>
          </a:p>
          <a:p>
            <a:endParaRPr lang="pl-PL" sz="1600" i="1" dirty="0">
              <a:solidFill>
                <a:srgbClr val="FFFFCC"/>
              </a:solidFill>
            </a:endParaRPr>
          </a:p>
        </p:txBody>
      </p:sp>
      <p:pic>
        <p:nvPicPr>
          <p:cNvPr id="5" name="Obraz 4" descr="http://p86.szkolnastrona.pl/container/sss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4356919" cy="273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764704"/>
            <a:ext cx="7920880" cy="23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i="1" dirty="0">
                <a:solidFill>
                  <a:srgbClr val="FFFFCC"/>
                </a:solidFill>
              </a:rPr>
              <a:t>w przedszkolu można skutecznie kształtować gotowość dziecka do nauki szkolnej, przygotować do uczenia się prze całe życie i przez to zapewnić mu lepsze szanse edukacyjne,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600" i="1" dirty="0">
                <a:solidFill>
                  <a:srgbClr val="FFFFCC"/>
                </a:solidFill>
              </a:rPr>
              <a:t>inwestycja w edukację przedszkolną to inwestycja w przyszłość społeczeństwa - lepiej wykształcone społeczeństwo to lepsza sytuacja gospodarcza i mniejsze obciążenia społeczne</a:t>
            </a:r>
            <a:r>
              <a:rPr lang="pl-PL" dirty="0">
                <a:solidFill>
                  <a:srgbClr val="FFFFCC"/>
                </a:solidFill>
              </a:rPr>
              <a:t>.</a:t>
            </a:r>
          </a:p>
        </p:txBody>
      </p:sp>
      <p:pic>
        <p:nvPicPr>
          <p:cNvPr id="1026" name="Picture 2" descr="http://www.szkola-jezykowa.pl/wp-content/uploads/2013/09/szkola-jezykowa-p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4762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p14ruda.edupage.org/files/usmiech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304256" cy="17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286148"/>
          </a:xfrm>
        </p:spPr>
        <p:txBody>
          <a:bodyPr>
            <a:normAutofit/>
          </a:bodyPr>
          <a:lstStyle/>
          <a:p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6" name="Obraz 5" descr="http://www.urszulanki-gandino.pl/MyImages/adap1%20kop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http://www.urszulanki-gandino.pl/MyImages/adaptacj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295400"/>
            <a:ext cx="576072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http://www.urszulanki-gandino.pl/MyImages/adap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287901"/>
            <a:ext cx="5760720" cy="507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http://www.urszulanki-gandino.pl/MyImages/adap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295400"/>
            <a:ext cx="576072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225</Words>
  <Application>Microsoft Office PowerPoint</Application>
  <PresentationFormat>Pokaz na ekranie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          </vt:lpstr>
      <vt:lpstr>  DLACZEGO WARTO, ABY DZIECI KORZYSTAŁY Z EDUKACJI                       PRZEDSZKOLNEJ ? </vt:lpstr>
      <vt:lpstr>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Przedszkole Miejskie nr 4  im. Jana Brzechwy w Będzinie</dc:title>
  <dc:creator>ADMIN</dc:creator>
  <cp:lastModifiedBy>M</cp:lastModifiedBy>
  <cp:revision>129</cp:revision>
  <dcterms:created xsi:type="dcterms:W3CDTF">2011-08-30T18:42:01Z</dcterms:created>
  <dcterms:modified xsi:type="dcterms:W3CDTF">2014-02-28T07:03:14Z</dcterms:modified>
</cp:coreProperties>
</file>